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79" r:id="rId14"/>
    <p:sldId id="269" r:id="rId15"/>
    <p:sldId id="270" r:id="rId16"/>
    <p:sldId id="271" r:id="rId17"/>
    <p:sldId id="272" r:id="rId18"/>
    <p:sldId id="273" r:id="rId19"/>
    <p:sldId id="274" r:id="rId20"/>
    <p:sldId id="284" r:id="rId21"/>
    <p:sldId id="275" r:id="rId22"/>
    <p:sldId id="276" r:id="rId23"/>
    <p:sldId id="277" r:id="rId24"/>
    <p:sldId id="278" r:id="rId25"/>
    <p:sldId id="280" r:id="rId26"/>
    <p:sldId id="282" r:id="rId27"/>
    <p:sldId id="283"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5BB834-7A82-4FDA-B14B-A71DD045E16C}" type="datetimeFigureOut">
              <a:rPr lang="fr-FR" smtClean="0"/>
              <a:pPr/>
              <a:t>27/11/2016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C82EED-62A5-4068-BE77-B535D70F0BC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Acteur spatial: une</a:t>
            </a:r>
            <a:r>
              <a:rPr lang="fr-FR" baseline="0" dirty="0" smtClean="0"/>
              <a:t> personne ou une organisation, qui joue un rôle plus ou moins important dans l’espace/ comme un acteur sur une scène de théâtre</a:t>
            </a:r>
            <a:endParaRPr lang="fr-FR" dirty="0"/>
          </a:p>
        </p:txBody>
      </p:sp>
      <p:sp>
        <p:nvSpPr>
          <p:cNvPr id="4" name="Espace réservé du numéro de diapositive 3"/>
          <p:cNvSpPr>
            <a:spLocks noGrp="1"/>
          </p:cNvSpPr>
          <p:nvPr>
            <p:ph type="sldNum" sz="quarter" idx="10"/>
          </p:nvPr>
        </p:nvSpPr>
        <p:spPr/>
        <p:txBody>
          <a:bodyPr/>
          <a:lstStyle/>
          <a:p>
            <a:fld id="{74C82EED-62A5-4068-BE77-B535D70F0BC8}"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B4FA22E-4619-4160-B31C-3AD059ACEE4A}" type="slidenum">
              <a:rPr lang="fr-FR" smtClean="0"/>
              <a:pPr/>
              <a:t>18</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PMA</a:t>
            </a:r>
            <a:r>
              <a:rPr lang="fr-FR" baseline="0" dirty="0" smtClean="0"/>
              <a:t> = 3  critères = faible PIB+ faible développement humain+ vulnérabilité économique (faible industrialisation, enclavement, faible marché intérieur…)</a:t>
            </a:r>
            <a:endParaRPr lang="fr-FR" dirty="0"/>
          </a:p>
        </p:txBody>
      </p:sp>
      <p:sp>
        <p:nvSpPr>
          <p:cNvPr id="4" name="Espace réservé du numéro de diapositive 3"/>
          <p:cNvSpPr>
            <a:spLocks noGrp="1"/>
          </p:cNvSpPr>
          <p:nvPr>
            <p:ph type="sldNum" sz="quarter" idx="10"/>
          </p:nvPr>
        </p:nvSpPr>
        <p:spPr/>
        <p:txBody>
          <a:bodyPr/>
          <a:lstStyle/>
          <a:p>
            <a:fld id="{9B4FA22E-4619-4160-B31C-3AD059ACEE4A}" type="slidenum">
              <a:rPr lang="fr-FR" smtClean="0"/>
              <a:pPr/>
              <a:t>24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27/11/2016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27/11/2016</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27/11/2016</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27/11/2016</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27/11/2016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27/11/2016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27/11/2016</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1124744"/>
            <a:ext cx="7772400" cy="2016224"/>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fr-FR" dirty="0" smtClean="0"/>
              <a:t>Les firmes transnationales, des actrices majeures de la mondialisation</a:t>
            </a:r>
            <a:endParaRPr lang="fr-FR" dirty="0"/>
          </a:p>
        </p:txBody>
      </p:sp>
      <p:sp>
        <p:nvSpPr>
          <p:cNvPr id="3" name="Sous-titre 2"/>
          <p:cNvSpPr>
            <a:spLocks noGrp="1"/>
          </p:cNvSpPr>
          <p:nvPr>
            <p:ph type="subTitle" idx="1"/>
          </p:nvPr>
        </p:nvSpPr>
        <p:spPr/>
        <p:style>
          <a:lnRef idx="3">
            <a:schemeClr val="lt1"/>
          </a:lnRef>
          <a:fillRef idx="1">
            <a:schemeClr val="accent3"/>
          </a:fillRef>
          <a:effectRef idx="1">
            <a:schemeClr val="accent3"/>
          </a:effectRef>
          <a:fontRef idx="minor">
            <a:schemeClr val="lt1"/>
          </a:fontRef>
        </p:style>
        <p:txBody>
          <a:bodyPr/>
          <a:lstStyle/>
          <a:p>
            <a:r>
              <a:rPr lang="fr-FR" dirty="0" smtClean="0"/>
              <a:t>Introduction: la mondialisation, c’est très concret</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r>
              <a:rPr lang="fr-FR" dirty="0" smtClean="0"/>
              <a:t>Le principe est extrêmement simple: les FMN s’installent là où c’est le plus avantageux pour elles! (elles font comme vous: elles comparent)</a:t>
            </a:r>
          </a:p>
          <a:p>
            <a:r>
              <a:rPr lang="fr-FR" dirty="0" smtClean="0"/>
              <a:t>C’est ainsi que se met en place la </a:t>
            </a:r>
            <a:r>
              <a:rPr lang="fr-FR" dirty="0" smtClean="0">
                <a:solidFill>
                  <a:srgbClr val="FFC000"/>
                </a:solidFill>
              </a:rPr>
              <a:t>DIT</a:t>
            </a:r>
            <a:r>
              <a:rPr lang="fr-FR" dirty="0" smtClean="0"/>
              <a:t> (division internationale du travail notion p195)</a:t>
            </a:r>
          </a:p>
          <a:p>
            <a:r>
              <a:rPr lang="fr-FR" dirty="0" smtClean="0"/>
              <a:t>Parmi les critères les plus évidents, on trouve: le faible coût de la main d’œuvre ou la faible fiscalité s’il s’agit d’un site de production mais ce peut aussi être la volonté de se développer dans un pays ou la présence d’université (si activité de recherche nécessaire))</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Les Etats doivent donc mettre en place eux-aussi des stratégies s’ils souhaitent attirer les FMN ( et les emplois qu’elle créera)</a:t>
            </a:r>
          </a:p>
          <a:p>
            <a:r>
              <a:rPr lang="fr-FR" dirty="0" smtClean="0"/>
              <a:t>En revanche, si elle décide de partir, ils ne peuvent rien!</a:t>
            </a:r>
          </a:p>
          <a:p>
            <a:endParaRPr lang="fr-F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852936"/>
            <a:ext cx="8229600" cy="1143000"/>
          </a:xfrm>
        </p:spPr>
        <p:style>
          <a:lnRef idx="1">
            <a:schemeClr val="accent3"/>
          </a:lnRef>
          <a:fillRef idx="3">
            <a:schemeClr val="accent3"/>
          </a:fillRef>
          <a:effectRef idx="2">
            <a:schemeClr val="accent3"/>
          </a:effectRef>
          <a:fontRef idx="minor">
            <a:schemeClr val="lt1"/>
          </a:fontRef>
        </p:style>
        <p:txBody>
          <a:bodyPr>
            <a:normAutofit fontScale="90000"/>
          </a:bodyPr>
          <a:lstStyle/>
          <a:p>
            <a:r>
              <a:rPr lang="fr-FR" dirty="0" smtClean="0"/>
              <a:t>D- Pourquoi les FMN se sont-elles multipliées?</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p214</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Une </a:t>
            </a:r>
            <a:r>
              <a:rPr lang="fr-FR" dirty="0" smtClean="0">
                <a:solidFill>
                  <a:srgbClr val="FFFF00"/>
                </a:solidFill>
              </a:rPr>
              <a:t>libéralisation des échanges </a:t>
            </a:r>
            <a:r>
              <a:rPr lang="fr-FR" dirty="0" smtClean="0"/>
              <a:t>décidée par les Etats les plus puissants, qui se traduit par un abaissement des droits de douane et une déréglementation financière</a:t>
            </a:r>
          </a:p>
          <a:p>
            <a:r>
              <a:rPr lang="fr-FR" dirty="0" smtClean="0"/>
              <a:t>Une </a:t>
            </a:r>
            <a:r>
              <a:rPr lang="fr-FR" dirty="0" smtClean="0">
                <a:solidFill>
                  <a:srgbClr val="FFFF00"/>
                </a:solidFill>
              </a:rPr>
              <a:t>révolution des communications </a:t>
            </a:r>
            <a:r>
              <a:rPr lang="fr-FR" dirty="0" smtClean="0"/>
              <a:t>(les NTIC)</a:t>
            </a:r>
          </a:p>
          <a:p>
            <a:r>
              <a:rPr lang="fr-FR" dirty="0" smtClean="0"/>
              <a:t>Une </a:t>
            </a:r>
            <a:r>
              <a:rPr lang="fr-FR" dirty="0" smtClean="0">
                <a:solidFill>
                  <a:srgbClr val="FFFF00"/>
                </a:solidFill>
              </a:rPr>
              <a:t>révolution des transports </a:t>
            </a:r>
            <a:r>
              <a:rPr lang="fr-FR" dirty="0" smtClean="0"/>
              <a:t>(des navires de plus en plus grands, de plus en plus spécialisés et le conteneur)</a:t>
            </a:r>
          </a:p>
          <a:p>
            <a:pPr>
              <a:buNone/>
            </a:pPr>
            <a:endParaRPr lang="fr-FR" dirty="0" smtClean="0"/>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fr-FR" dirty="0" smtClean="0"/>
              <a:t>2- Qui sont les autres acteurs de la mondialisation?</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fr-FR" dirty="0" smtClean="0"/>
              <a:t>a-</a:t>
            </a:r>
            <a:r>
              <a:rPr lang="fr-FR" dirty="0" smtClean="0"/>
              <a:t> </a:t>
            </a:r>
            <a:r>
              <a:rPr lang="fr-FR" dirty="0" smtClean="0"/>
              <a:t>Les Etats, un rôle tout aussi fondamental</a:t>
            </a:r>
            <a:endParaRPr lang="fr-FR" dirty="0"/>
          </a:p>
        </p:txBody>
      </p:sp>
      <p:sp>
        <p:nvSpPr>
          <p:cNvPr id="3" name="Espace réservé du contenu 2"/>
          <p:cNvSpPr>
            <a:spLocks noGrp="1"/>
          </p:cNvSpPr>
          <p:nvPr>
            <p:ph idx="1"/>
          </p:nvPr>
        </p:nvSpPr>
        <p:spPr/>
        <p:txBody>
          <a:bodyPr>
            <a:normAutofit fontScale="92500"/>
          </a:bodyPr>
          <a:lstStyle/>
          <a:p>
            <a:r>
              <a:rPr lang="fr-FR" u="sng" dirty="0" smtClean="0"/>
              <a:t>Les plus puissants Etats ont impulsé </a:t>
            </a:r>
            <a:r>
              <a:rPr lang="fr-FR" dirty="0" smtClean="0"/>
              <a:t>la mondialisation et continuent à le faire par des traités d’accords commerciaux (TAFTA = accord commercial en cours entre les EU et l’UE, qui a crée un </a:t>
            </a:r>
            <a:r>
              <a:rPr lang="fr-FR" dirty="0" smtClean="0"/>
              <a:t>scandale</a:t>
            </a:r>
            <a:r>
              <a:rPr lang="fr-FR" dirty="0" smtClean="0"/>
              <a:t> </a:t>
            </a:r>
            <a:r>
              <a:rPr lang="fr-FR" dirty="0" smtClean="0"/>
              <a:t>avec la publication de certains documents par Greenpeace en mai 2016)</a:t>
            </a:r>
          </a:p>
          <a:p>
            <a:r>
              <a:rPr lang="fr-FR" dirty="0" smtClean="0"/>
              <a:t>Mais ils </a:t>
            </a:r>
            <a:r>
              <a:rPr lang="fr-FR" u="sng" dirty="0" smtClean="0"/>
              <a:t>la subissent également </a:t>
            </a:r>
            <a:r>
              <a:rPr lang="fr-FR" dirty="0" smtClean="0"/>
              <a:t>(les FTN choisissent les Etats en fonction des avantages qu’ils y trouvent</a:t>
            </a:r>
            <a:r>
              <a:rPr lang="fr-FR" dirty="0" smtClean="0"/>
              <a:t>)</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548680"/>
            <a:ext cx="8229600" cy="4525963"/>
          </a:xfrm>
        </p:spPr>
        <p:txBody>
          <a:bodyPr>
            <a:normAutofit fontScale="92500" lnSpcReduction="10000"/>
          </a:bodyPr>
          <a:lstStyle/>
          <a:p>
            <a:r>
              <a:rPr lang="fr-FR" dirty="0" smtClean="0"/>
              <a:t>Mais le rôle de l’Etat reste fondamental: c’est le seul acteur capable de réguler les marchés (la crise de 2008 a été contenue grâce à l’intervention des grandes banques centrales), c’est aussi lui qui construit les infrastructures, les cadres législatifs et assure la formation de la main d’œuvre.</a:t>
            </a:r>
          </a:p>
          <a:p>
            <a:r>
              <a:rPr lang="fr-FR" dirty="0" smtClean="0"/>
              <a:t>Donc les Etats ne sont pas morts avec la mondialisation mais leur rôle et leur autorité se trouvent modifiés!</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fr-FR" dirty="0" smtClean="0"/>
              <a:t>C- D’autres acteurs</a:t>
            </a:r>
            <a:endParaRPr lang="fr-FR" dirty="0"/>
          </a:p>
        </p:txBody>
      </p:sp>
      <p:sp>
        <p:nvSpPr>
          <p:cNvPr id="3" name="Espace réservé du contenu 2"/>
          <p:cNvSpPr>
            <a:spLocks noGrp="1"/>
          </p:cNvSpPr>
          <p:nvPr>
            <p:ph idx="1"/>
          </p:nvPr>
        </p:nvSpPr>
        <p:spPr/>
        <p:txBody>
          <a:bodyPr>
            <a:normAutofit fontScale="85000" lnSpcReduction="20000"/>
          </a:bodyPr>
          <a:lstStyle/>
          <a:p>
            <a:r>
              <a:rPr lang="fr-FR" u="sng" dirty="0" smtClean="0"/>
              <a:t>Le crime organisé </a:t>
            </a:r>
            <a:r>
              <a:rPr lang="fr-FR" dirty="0" smtClean="0"/>
              <a:t>« aime » la mondialisation: par exemple les marchés les plus solvables du narcotrafic sont au Nord, les grandes zones de production au Sud et le blanchiment de l’argent se fait via des paradis fiscaux</a:t>
            </a:r>
          </a:p>
          <a:p>
            <a:r>
              <a:rPr lang="fr-FR" u="sng" dirty="0" smtClean="0"/>
              <a:t>Les ONG </a:t>
            </a:r>
            <a:r>
              <a:rPr lang="fr-FR" dirty="0" smtClean="0"/>
              <a:t>(organisations non gouvernementales) les plus célèbres (Amnesty International, Greenpeace, MSF et plus récemment </a:t>
            </a:r>
            <a:r>
              <a:rPr lang="fr-FR" dirty="0" err="1" smtClean="0">
                <a:solidFill>
                  <a:srgbClr val="FFC000"/>
                </a:solidFill>
              </a:rPr>
              <a:t>Wikileaks</a:t>
            </a:r>
            <a:r>
              <a:rPr lang="fr-FR" dirty="0" smtClean="0"/>
              <a:t>…) influencent l’opinion avec leur campagne de sensibilisation ou de dénonciation</a:t>
            </a:r>
          </a:p>
          <a:p>
            <a:r>
              <a:rPr lang="fr-FR" dirty="0" smtClean="0"/>
              <a:t>= on assiste à la naissance d’une </a:t>
            </a:r>
            <a:r>
              <a:rPr lang="fr-FR" dirty="0" smtClean="0">
                <a:solidFill>
                  <a:srgbClr val="FFC000"/>
                </a:solidFill>
              </a:rPr>
              <a:t>opinion publique mondiale</a:t>
            </a:r>
            <a:r>
              <a:rPr lang="fr-FR" dirty="0" smtClean="0"/>
              <a:t> (grâce à ces ONG et à internet)</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fr-FR" dirty="0" smtClean="0"/>
              <a:t>4- Comment la mondialisation se traduit elle dans l’espace mondial?</a:t>
            </a:r>
            <a:endParaRPr lang="fr-FR" dirty="0"/>
          </a:p>
        </p:txBody>
      </p:sp>
      <p:sp>
        <p:nvSpPr>
          <p:cNvPr id="3" name="Espace réservé du contenu 2"/>
          <p:cNvSpPr>
            <a:spLocks noGrp="1"/>
          </p:cNvSpPr>
          <p:nvPr>
            <p:ph idx="1"/>
          </p:nvPr>
        </p:nvSpPr>
        <p:spPr>
          <a:xfrm>
            <a:off x="457200" y="1600201"/>
            <a:ext cx="8229600" cy="964704"/>
          </a:xfrm>
        </p:spPr>
        <p:style>
          <a:lnRef idx="2">
            <a:schemeClr val="accent3">
              <a:shade val="50000"/>
            </a:schemeClr>
          </a:lnRef>
          <a:fillRef idx="1">
            <a:schemeClr val="accent3"/>
          </a:fillRef>
          <a:effectRef idx="0">
            <a:schemeClr val="accent3"/>
          </a:effectRef>
          <a:fontRef idx="minor">
            <a:schemeClr val="lt1"/>
          </a:fontRef>
        </p:style>
        <p:txBody>
          <a:bodyPr/>
          <a:lstStyle/>
          <a:p>
            <a:r>
              <a:rPr lang="fr-FR" dirty="0" smtClean="0"/>
              <a:t>A- Qui sont les principaux bénéficiaires?</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80728"/>
            <a:ext cx="9144000" cy="5433467"/>
          </a:xfrm>
        </p:spPr>
        <p:txBody>
          <a:bodyPr>
            <a:normAutofit fontScale="92500"/>
          </a:bodyPr>
          <a:lstStyle/>
          <a:p>
            <a:r>
              <a:rPr lang="fr-FR" dirty="0" smtClean="0"/>
              <a:t>Carrefour, Total, Toyota, Samsung…Vous connaissez ces noms, parfois même vous achetez leurs produits.</a:t>
            </a:r>
          </a:p>
          <a:p>
            <a:r>
              <a:rPr lang="fr-FR" dirty="0" smtClean="0"/>
              <a:t>En revanche, vous connaissez moins l’entreprise et son fonctionnement.</a:t>
            </a:r>
          </a:p>
          <a:p>
            <a:r>
              <a:rPr lang="fr-FR" dirty="0" smtClean="0"/>
              <a:t>Les étudier  est le moyen de comprendre les règles du monde économique et politique de notre monde.</a:t>
            </a:r>
          </a:p>
          <a:p>
            <a:r>
              <a:rPr lang="fr-FR" dirty="0" smtClean="0"/>
              <a:t>Nous découvrirons donc dans ce chapitre que </a:t>
            </a:r>
            <a:r>
              <a:rPr lang="fr-FR" dirty="0" smtClean="0">
                <a:solidFill>
                  <a:srgbClr val="FFC000"/>
                </a:solidFill>
              </a:rPr>
              <a:t>les FTN </a:t>
            </a:r>
            <a:r>
              <a:rPr lang="fr-FR" dirty="0" smtClean="0"/>
              <a:t>représentent souvent la partie la plus visible de la mondialisation mais qu’il existe </a:t>
            </a:r>
            <a:r>
              <a:rPr lang="fr-FR" dirty="0" smtClean="0">
                <a:solidFill>
                  <a:srgbClr val="FFC000"/>
                </a:solidFill>
              </a:rPr>
              <a:t>d’autres acteurs* </a:t>
            </a:r>
            <a:r>
              <a:rPr lang="fr-FR" dirty="0" smtClean="0"/>
              <a:t>tout aussi importants, qui construisent le monde dans lequel nous vivons.</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Résultats de recherche d'images pour « aire de puissance programme de terminales »"/>
          <p:cNvPicPr>
            <a:picLocks noChangeAspect="1" noChangeArrowheads="1"/>
          </p:cNvPicPr>
          <p:nvPr/>
        </p:nvPicPr>
        <p:blipFill>
          <a:blip r:embed="rId2" cstate="print"/>
          <a:srcRect l="7858" r="16429" b="5901"/>
          <a:stretch>
            <a:fillRect/>
          </a:stretch>
        </p:blipFill>
        <p:spPr bwMode="auto">
          <a:xfrm>
            <a:off x="971600" y="188640"/>
            <a:ext cx="7632848" cy="6453337"/>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a:bodyPr>
          <a:lstStyle/>
          <a:p>
            <a:r>
              <a:rPr lang="fr-FR" dirty="0" smtClean="0"/>
              <a:t>La mondialisation génère une dynamique de type concentration-diffusion:</a:t>
            </a:r>
          </a:p>
          <a:p>
            <a:r>
              <a:rPr lang="fr-FR" u="sng" dirty="0" smtClean="0"/>
              <a:t>Concentration</a:t>
            </a:r>
            <a:r>
              <a:rPr lang="fr-FR" dirty="0" smtClean="0"/>
              <a:t>: </a:t>
            </a:r>
            <a:r>
              <a:rPr lang="fr-FR" dirty="0" smtClean="0">
                <a:solidFill>
                  <a:srgbClr val="FFC000"/>
                </a:solidFill>
              </a:rPr>
              <a:t>la triade </a:t>
            </a:r>
            <a:r>
              <a:rPr lang="fr-FR" dirty="0" smtClean="0"/>
              <a:t>représente toujours l’essentiel des flux et c’est encore là que résident les principaux pôles de commandement</a:t>
            </a:r>
          </a:p>
          <a:p>
            <a:r>
              <a:rPr lang="fr-FR" u="sng" dirty="0" smtClean="0"/>
              <a:t>Diffusion: </a:t>
            </a:r>
            <a:r>
              <a:rPr lang="fr-FR" dirty="0" smtClean="0"/>
              <a:t>les délocalisations et les investissements profitent aux pays du Sud et principalement aux </a:t>
            </a:r>
            <a:r>
              <a:rPr lang="fr-FR" dirty="0" smtClean="0">
                <a:solidFill>
                  <a:srgbClr val="FFC000"/>
                </a:solidFill>
              </a:rPr>
              <a:t>pays émergents </a:t>
            </a:r>
            <a:r>
              <a:rPr lang="fr-FR" dirty="0" smtClean="0"/>
              <a:t>(dont les BRICS)</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fr-FR" dirty="0" smtClean="0"/>
              <a:t>B- A une échelle infra-étatique, d’autres espaces favorisés:</a:t>
            </a:r>
            <a:endParaRPr lang="fr-FR" dirty="0"/>
          </a:p>
        </p:txBody>
      </p:sp>
      <p:sp>
        <p:nvSpPr>
          <p:cNvPr id="3" name="Espace réservé du contenu 2"/>
          <p:cNvSpPr>
            <a:spLocks noGrp="1"/>
          </p:cNvSpPr>
          <p:nvPr>
            <p:ph idx="1"/>
          </p:nvPr>
        </p:nvSpPr>
        <p:spPr/>
        <p:txBody>
          <a:bodyPr>
            <a:normAutofit fontScale="92500"/>
          </a:bodyPr>
          <a:lstStyle/>
          <a:p>
            <a:r>
              <a:rPr lang="fr-FR" dirty="0" smtClean="0"/>
              <a:t>Les </a:t>
            </a:r>
            <a:r>
              <a:rPr lang="fr-FR" u="sng" dirty="0" smtClean="0"/>
              <a:t>villes mondiales </a:t>
            </a:r>
            <a:r>
              <a:rPr lang="fr-FR" dirty="0" smtClean="0"/>
              <a:t>dont les plus importantes (Londres-Paris-NY-Tokyo…) entretiennent des relations de compétition. Elles sont parfaitement équipées(réseaux de communication-quartiers d’affaires- musées prestigieux-universités réputées…) et concentrent les grands centres de commandement économiques  . Ce sont des lieux d’où partent les décisions et les innovations auxquelles le monde doit s’adapter.</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a:bodyPr>
          <a:lstStyle/>
          <a:p>
            <a:r>
              <a:rPr lang="fr-FR" dirty="0" smtClean="0">
                <a:solidFill>
                  <a:srgbClr val="FFC000"/>
                </a:solidFill>
              </a:rPr>
              <a:t>Les grandes façades maritimes </a:t>
            </a:r>
            <a:r>
              <a:rPr lang="fr-FR" dirty="0" smtClean="0"/>
              <a:t>regroupant les principaux ports mondiaux, car l’essentiel des flux de marchandise transite par voie maritime.</a:t>
            </a:r>
          </a:p>
          <a:p>
            <a:r>
              <a:rPr lang="fr-FR" dirty="0" smtClean="0"/>
              <a:t>Dans ces grands ports se déploient des ZIP (zones industrialo-portuaires) sur des dizaines de km. L’organisation en terminaux et plate-forme multimodale permet de répartir rapidement différents types de marchandises (terminaux pétroliers, terminaux de containers…)</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fr-FR" dirty="0" smtClean="0"/>
              <a:t>C- les espaces délaissés</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solidFill>
                  <a:srgbClr val="FFC000"/>
                </a:solidFill>
              </a:rPr>
              <a:t>Les PMA </a:t>
            </a:r>
            <a:r>
              <a:rPr lang="fr-FR" dirty="0" smtClean="0"/>
              <a:t>restent peu concernés par les flux mondialisés. Il peut s’agir de pays pauvres enclavés, de pays en guerre ou instables… on les trouve en Afrique subsaharienne, dans des pays asiatiques restés dans l’orbite de Moscou…</a:t>
            </a:r>
          </a:p>
          <a:p>
            <a:r>
              <a:rPr lang="fr-FR" dirty="0" smtClean="0">
                <a:solidFill>
                  <a:srgbClr val="FFC000"/>
                </a:solidFill>
              </a:rPr>
              <a:t>A l’intérieur des Etats</a:t>
            </a:r>
            <a:r>
              <a:rPr lang="fr-FR" dirty="0" smtClean="0"/>
              <a:t>, il existe également des </a:t>
            </a:r>
            <a:r>
              <a:rPr lang="fr-FR" u="sng" dirty="0" smtClean="0"/>
              <a:t>périphéries marginales</a:t>
            </a:r>
            <a:r>
              <a:rPr lang="fr-FR" dirty="0" smtClean="0"/>
              <a:t>: Sibérie en Russie, Amazonie au Brésil…</a:t>
            </a: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988840"/>
            <a:ext cx="8229600" cy="1143000"/>
          </a:xfrm>
        </p:spPr>
        <p:style>
          <a:lnRef idx="2">
            <a:schemeClr val="accent2">
              <a:shade val="50000"/>
            </a:schemeClr>
          </a:lnRef>
          <a:fillRef idx="1">
            <a:schemeClr val="accent2"/>
          </a:fillRef>
          <a:effectRef idx="0">
            <a:schemeClr val="accent2"/>
          </a:effectRef>
          <a:fontRef idx="minor">
            <a:schemeClr val="lt1"/>
          </a:fontRef>
        </p:style>
        <p:txBody>
          <a:bodyPr/>
          <a:lstStyle/>
          <a:p>
            <a:r>
              <a:rPr lang="fr-FR" dirty="0" smtClean="0"/>
              <a:t>5- La mondialisation contestée</a:t>
            </a:r>
            <a:endParaRPr lang="fr-FR" dirty="0"/>
          </a:p>
        </p:txBody>
      </p:sp>
      <p:sp>
        <p:nvSpPr>
          <p:cNvPr id="3" name="Espace réservé du contenu 2"/>
          <p:cNvSpPr>
            <a:spLocks noGrp="1"/>
          </p:cNvSpPr>
          <p:nvPr>
            <p:ph idx="1"/>
          </p:nvPr>
        </p:nvSpPr>
        <p:spPr>
          <a:xfrm>
            <a:off x="1043608" y="4005064"/>
            <a:ext cx="4330824" cy="1252736"/>
          </a:xfrm>
        </p:spPr>
        <p:style>
          <a:lnRef idx="2">
            <a:schemeClr val="accent3">
              <a:shade val="50000"/>
            </a:schemeClr>
          </a:lnRef>
          <a:fillRef idx="1">
            <a:schemeClr val="accent3"/>
          </a:fillRef>
          <a:effectRef idx="0">
            <a:schemeClr val="accent3"/>
          </a:effectRef>
          <a:fontRef idx="minor">
            <a:schemeClr val="lt1"/>
          </a:fontRef>
        </p:style>
        <p:txBody>
          <a:bodyPr/>
          <a:lstStyle/>
          <a:p>
            <a:r>
              <a:rPr lang="fr-FR" dirty="0" smtClean="0"/>
              <a:t>A- Qui reproche quoi?</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7500" lnSpcReduction="20000"/>
          </a:bodyPr>
          <a:lstStyle/>
          <a:p>
            <a:r>
              <a:rPr lang="fr-FR" dirty="0" smtClean="0"/>
              <a:t>Les </a:t>
            </a:r>
            <a:r>
              <a:rPr lang="fr-FR" dirty="0" smtClean="0">
                <a:solidFill>
                  <a:srgbClr val="FFC000"/>
                </a:solidFill>
              </a:rPr>
              <a:t>altermondialistes</a:t>
            </a:r>
            <a:r>
              <a:rPr lang="fr-FR" dirty="0" smtClean="0"/>
              <a:t> partent du paradoxe suivant: jamais la production de richesse n’a été aussi importante, jamais le monde n’a compté autant de pauvres (</a:t>
            </a:r>
            <a:r>
              <a:rPr lang="fr-FR" u="sng" dirty="0" smtClean="0"/>
              <a:t>pratiquement la moitié de la population mondiale vit avec 2 dollars par jour</a:t>
            </a:r>
            <a:r>
              <a:rPr lang="fr-FR" dirty="0" smtClean="0"/>
              <a:t>). Donc pas de partage mais un renforcement des inégalités entre une </a:t>
            </a:r>
            <a:r>
              <a:rPr lang="fr-FR" u="sng" dirty="0" smtClean="0"/>
              <a:t>minorité</a:t>
            </a:r>
            <a:r>
              <a:rPr lang="fr-FR" dirty="0" smtClean="0"/>
              <a:t> qui profite pleinement et une </a:t>
            </a:r>
            <a:r>
              <a:rPr lang="fr-FR" u="sng" dirty="0" smtClean="0"/>
              <a:t>majorité</a:t>
            </a:r>
            <a:r>
              <a:rPr lang="fr-FR" dirty="0" smtClean="0"/>
              <a:t> qui subit.</a:t>
            </a:r>
          </a:p>
          <a:p>
            <a:r>
              <a:rPr lang="fr-FR" dirty="0" smtClean="0"/>
              <a:t>Certains partis politiques  dénoncent la mondialisation, qui fabrique le chômage en délocalisant et affaiblit les Etats.</a:t>
            </a:r>
          </a:p>
          <a:p>
            <a:r>
              <a:rPr lang="fr-FR" dirty="0" smtClean="0"/>
              <a:t>Enfin, </a:t>
            </a:r>
            <a:r>
              <a:rPr lang="fr-FR" u="sng" dirty="0" smtClean="0"/>
              <a:t>l’instabilité financière </a:t>
            </a:r>
            <a:r>
              <a:rPr lang="fr-FR" dirty="0" smtClean="0"/>
              <a:t>est également pointée du doigt, notamment depuis 2008.</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fr-FR" dirty="0" smtClean="0"/>
              <a:t>B- Quels sont les faits?</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smtClean="0"/>
              <a:t>Ces arguments sont vrais mais passent sous silence le fait que:</a:t>
            </a:r>
          </a:p>
          <a:p>
            <a:r>
              <a:rPr lang="fr-FR" dirty="0" smtClean="0"/>
              <a:t>Certains pays du Sud se sont considérablement enrichis, que plusieurs centaines de millions de personnes sont sortis de la pauvreté grâce à la mondialisation. Il se produit donc une certaine diffusion.</a:t>
            </a:r>
          </a:p>
          <a:p>
            <a:r>
              <a:rPr lang="fr-FR" dirty="0" smtClean="0"/>
              <a:t>En ce qui concerne les sociétés des pays riches ou l’instabilité financière, on ne peut que rappeler cette évidence: la mondialisation a été impulsée par les grands Etats…</a:t>
            </a:r>
          </a:p>
          <a:p>
            <a:r>
              <a:rPr lang="fr-FR" dirty="0" smtClean="0"/>
              <a:t>Enfin, cette mondialisation n’est pas subie passivement partout: des grèves éclatent dans les pays du Sud, des initiatives reposant sur d’autres logiques se développent (le commerce équitable- le microcrédit)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772816"/>
            <a:ext cx="8229600" cy="1143000"/>
          </a:xfrm>
        </p:spPr>
        <p:style>
          <a:lnRef idx="2">
            <a:schemeClr val="accent2">
              <a:shade val="50000"/>
            </a:schemeClr>
          </a:lnRef>
          <a:fillRef idx="1">
            <a:schemeClr val="accent2"/>
          </a:fillRef>
          <a:effectRef idx="0">
            <a:schemeClr val="accent2"/>
          </a:effectRef>
          <a:fontRef idx="minor">
            <a:schemeClr val="lt1"/>
          </a:fontRef>
        </p:style>
        <p:txBody>
          <a:bodyPr/>
          <a:lstStyle/>
          <a:p>
            <a:r>
              <a:rPr lang="fr-FR" dirty="0" smtClean="0"/>
              <a:t>1- Les FTN: qui sont-elles?</a:t>
            </a:r>
            <a:endParaRPr lang="fr-FR" dirty="0"/>
          </a:p>
        </p:txBody>
      </p:sp>
      <p:sp>
        <p:nvSpPr>
          <p:cNvPr id="3" name="Espace réservé du contenu 2"/>
          <p:cNvSpPr>
            <a:spLocks noGrp="1"/>
          </p:cNvSpPr>
          <p:nvPr>
            <p:ph idx="1"/>
          </p:nvPr>
        </p:nvSpPr>
        <p:spPr>
          <a:xfrm>
            <a:off x="539552" y="3284984"/>
            <a:ext cx="8229600" cy="1036711"/>
          </a:xfrm>
        </p:spPr>
        <p:style>
          <a:lnRef idx="1">
            <a:schemeClr val="accent3"/>
          </a:lnRef>
          <a:fillRef idx="3">
            <a:schemeClr val="accent3"/>
          </a:fillRef>
          <a:effectRef idx="2">
            <a:schemeClr val="accent3"/>
          </a:effectRef>
          <a:fontRef idx="minor">
            <a:schemeClr val="lt1"/>
          </a:fontRef>
        </p:style>
        <p:txBody>
          <a:bodyPr>
            <a:normAutofit fontScale="92500" lnSpcReduction="10000"/>
          </a:bodyPr>
          <a:lstStyle/>
          <a:p>
            <a:endParaRPr lang="fr-FR" dirty="0" smtClean="0"/>
          </a:p>
          <a:p>
            <a:r>
              <a:rPr lang="fr-FR" dirty="0" smtClean="0"/>
              <a:t>a- Points communs et différences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On reconnait une FTN à plusieurs critères, lesquels?</a:t>
            </a:r>
          </a:p>
          <a:p>
            <a:r>
              <a:rPr lang="fr-FR" dirty="0" smtClean="0"/>
              <a:t>Doc 1 p192: 1 critère</a:t>
            </a:r>
          </a:p>
          <a:p>
            <a:r>
              <a:rPr lang="fr-FR" dirty="0" smtClean="0"/>
              <a:t>Doc 4 p193: 1 critère</a:t>
            </a:r>
          </a:p>
          <a:p>
            <a:r>
              <a:rPr lang="fr-FR" dirty="0" smtClean="0"/>
              <a:t>Ecrivez une définition à partir de ces deux critères</a:t>
            </a:r>
          </a:p>
          <a:p>
            <a:r>
              <a:rPr lang="fr-FR" dirty="0" smtClean="0"/>
              <a:t>Trouvez deux différences à partir du document 1 p192</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r>
              <a:rPr lang="fr-FR" dirty="0" smtClean="0"/>
              <a:t>Une firme transnationale est une firme présente dans plusieurs pays.</a:t>
            </a:r>
          </a:p>
          <a:p>
            <a:r>
              <a:rPr lang="fr-FR" dirty="0" smtClean="0"/>
              <a:t>On en trouve dans de nombreux pays, dans tous les secteurs.</a:t>
            </a:r>
          </a:p>
          <a:p>
            <a:r>
              <a:rPr lang="fr-FR" dirty="0" smtClean="0"/>
              <a:t>Les plus importantes ont un chiffre d’affaire énorme, supérieur au budget de nombreux Etats (doc 4 p199) </a:t>
            </a:r>
          </a:p>
          <a:p>
            <a:r>
              <a:rPr lang="fr-FR" dirty="0" smtClean="0"/>
              <a:t>Elles  emploient des centaines de milliers de personnes à travers le monde, car elles ont multiplié les filiales à l’étranger (exemple IKEA présent dans 41 pays)</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Aujourd’hui elles assurent les 2/3 du commerce mondial et contribuent à une </a:t>
            </a:r>
            <a:r>
              <a:rPr lang="fr-FR" u="sng" dirty="0" smtClean="0"/>
              <a:t>certaine</a:t>
            </a:r>
            <a:r>
              <a:rPr lang="fr-FR" dirty="0" smtClean="0"/>
              <a:t> convergence des modes de vie.</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 Comment fonctionne une FTN? L’exemple de Toyota (p194 doc1)</a:t>
            </a:r>
            <a:endParaRPr lang="fr-FR" dirty="0"/>
          </a:p>
        </p:txBody>
      </p:sp>
      <p:sp>
        <p:nvSpPr>
          <p:cNvPr id="3" name="Espace réservé du contenu 2"/>
          <p:cNvSpPr>
            <a:spLocks noGrp="1"/>
          </p:cNvSpPr>
          <p:nvPr>
            <p:ph idx="1"/>
          </p:nvPr>
        </p:nvSpPr>
        <p:spPr/>
        <p:txBody>
          <a:bodyPr>
            <a:normAutofit fontScale="92500"/>
          </a:bodyPr>
          <a:lstStyle/>
          <a:p>
            <a:r>
              <a:rPr lang="fr-FR" dirty="0" smtClean="0"/>
              <a:t>Questions:</a:t>
            </a:r>
          </a:p>
          <a:p>
            <a:r>
              <a:rPr lang="fr-FR" dirty="0" smtClean="0"/>
              <a:t>1- Quel est le pays qui fabrique le plus de Toyota?</a:t>
            </a:r>
          </a:p>
          <a:p>
            <a:r>
              <a:rPr lang="fr-FR" dirty="0" smtClean="0"/>
              <a:t>2- Citez deux autres Etats très gros producteurs?</a:t>
            </a:r>
          </a:p>
          <a:p>
            <a:r>
              <a:rPr lang="fr-FR" dirty="0" smtClean="0"/>
              <a:t>3- La France est-elle un pays très important pour la FMN Toyota?</a:t>
            </a:r>
          </a:p>
          <a:p>
            <a:r>
              <a:rPr lang="fr-FR" dirty="0" smtClean="0"/>
              <a:t>4- Où Toyota vend-il le plus de véhicules?</a:t>
            </a:r>
          </a:p>
          <a:p>
            <a:r>
              <a:rPr lang="fr-FR" dirty="0" smtClean="0"/>
              <a:t>5- Quelles sont les parties du monde où la FMN Toyota est peu présente?</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92500" lnSpcReduction="20000"/>
          </a:bodyPr>
          <a:lstStyle/>
          <a:p>
            <a:r>
              <a:rPr lang="fr-FR" dirty="0" smtClean="0"/>
              <a:t>Toyota est une entreprise japonaise, qui conserve une base territoriale importante, aussi bien pour les activités de commandement que pour celles de production.</a:t>
            </a:r>
          </a:p>
          <a:p>
            <a:r>
              <a:rPr lang="fr-FR" dirty="0" smtClean="0"/>
              <a:t>Mais Toyota a délocalisé son activité : </a:t>
            </a:r>
          </a:p>
          <a:p>
            <a:pPr>
              <a:buFont typeface="Wingdings" pitchFamily="2" charset="2"/>
              <a:buChar char="Ø"/>
            </a:pPr>
            <a:r>
              <a:rPr lang="fr-FR" dirty="0" smtClean="0"/>
              <a:t>ses clients se trouvent </a:t>
            </a:r>
            <a:r>
              <a:rPr lang="fr-FR" u="sng" dirty="0" smtClean="0"/>
              <a:t>principalement</a:t>
            </a:r>
            <a:r>
              <a:rPr lang="fr-FR" dirty="0" smtClean="0"/>
              <a:t> en Amérique du Nord, en Asie continentale, en Europe et au Moyen-Orient. </a:t>
            </a:r>
          </a:p>
          <a:p>
            <a:pPr>
              <a:buFont typeface="Wingdings" pitchFamily="2" charset="2"/>
              <a:buChar char="Ø"/>
            </a:pPr>
            <a:r>
              <a:rPr lang="fr-FR" dirty="0" smtClean="0"/>
              <a:t>Ses usines d’assemblage se concentrent en Amérique du Nord et en Asie continentale</a:t>
            </a:r>
          </a:p>
          <a:p>
            <a:pPr>
              <a:buFont typeface="Wingdings" pitchFamily="2" charset="2"/>
              <a:buChar char="Ø"/>
            </a:pPr>
            <a:r>
              <a:rPr lang="fr-FR" dirty="0" smtClean="0"/>
              <a:t>En revanche, certaines parties du monde, notamment l’Afrique, sont faiblement représentées.</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564904"/>
            <a:ext cx="8229600" cy="1143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fr-FR" dirty="0" smtClean="0"/>
              <a:t>C- Comment comprendre la stratégie des FMN?</a:t>
            </a:r>
            <a:endParaRPr lang="fr-FR" dirty="0"/>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1283</Words>
  <Application>Microsoft Office PowerPoint</Application>
  <PresentationFormat>Affichage à l'écran (4:3)</PresentationFormat>
  <Paragraphs>79</Paragraphs>
  <Slides>27</Slides>
  <Notes>3</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Thème Office</vt:lpstr>
      <vt:lpstr>Les firmes transnationales, des actrices majeures de la mondialisation</vt:lpstr>
      <vt:lpstr>Diapositive 2</vt:lpstr>
      <vt:lpstr>1- Les FTN: qui sont-elles?</vt:lpstr>
      <vt:lpstr>Diapositive 4</vt:lpstr>
      <vt:lpstr>Diapositive 5</vt:lpstr>
      <vt:lpstr>Diapositive 6</vt:lpstr>
      <vt:lpstr>B- Comment fonctionne une FTN? L’exemple de Toyota (p194 doc1)</vt:lpstr>
      <vt:lpstr>Diapositive 8</vt:lpstr>
      <vt:lpstr>C- Comment comprendre la stratégie des FMN?</vt:lpstr>
      <vt:lpstr>Diapositive 10</vt:lpstr>
      <vt:lpstr>Diapositive 11</vt:lpstr>
      <vt:lpstr>D- Pourquoi les FMN se sont-elles multipliées?</vt:lpstr>
      <vt:lpstr>Diapositive 13</vt:lpstr>
      <vt:lpstr>Diapositive 14</vt:lpstr>
      <vt:lpstr>2- Qui sont les autres acteurs de la mondialisation?</vt:lpstr>
      <vt:lpstr>a- Les Etats, un rôle tout aussi fondamental</vt:lpstr>
      <vt:lpstr>Diapositive 17</vt:lpstr>
      <vt:lpstr>C- D’autres acteurs</vt:lpstr>
      <vt:lpstr>4- Comment la mondialisation se traduit elle dans l’espace mondial?</vt:lpstr>
      <vt:lpstr>Diapositive 20</vt:lpstr>
      <vt:lpstr>Diapositive 21</vt:lpstr>
      <vt:lpstr>B- A une échelle infra-étatique, d’autres espaces favorisés:</vt:lpstr>
      <vt:lpstr>Diapositive 23</vt:lpstr>
      <vt:lpstr>C- les espaces délaissés</vt:lpstr>
      <vt:lpstr>5- La mondialisation contestée</vt:lpstr>
      <vt:lpstr>Diapositive 26</vt:lpstr>
      <vt:lpstr>B- Quels sont les faits?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firmes transnationales, des actrices majeures de la mondialisation</dc:title>
  <dc:creator>Frank</dc:creator>
  <cp:lastModifiedBy>Windows User</cp:lastModifiedBy>
  <cp:revision>40</cp:revision>
  <dcterms:created xsi:type="dcterms:W3CDTF">2016-11-20T14:22:09Z</dcterms:created>
  <dcterms:modified xsi:type="dcterms:W3CDTF">2016-11-27T14:12:06Z</dcterms:modified>
</cp:coreProperties>
</file>